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1"/>
  </p:notesMasterIdLst>
  <p:sldIdLst>
    <p:sldId id="256" r:id="rId2"/>
    <p:sldId id="261" r:id="rId3"/>
    <p:sldId id="262" r:id="rId4"/>
    <p:sldId id="264" r:id="rId5"/>
    <p:sldId id="281" r:id="rId6"/>
    <p:sldId id="269" r:id="rId7"/>
    <p:sldId id="270" r:id="rId8"/>
    <p:sldId id="267" r:id="rId9"/>
    <p:sldId id="282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58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66FF"/>
    <a:srgbClr val="FFFF9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 snapToObjects="1">
      <p:cViewPr varScale="1">
        <p:scale>
          <a:sx n="116" d="100"/>
          <a:sy n="116" d="100"/>
        </p:scale>
        <p:origin x="-14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D3F9A8-FD55-44D6-80AF-066600A9390B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D92360-30D8-4673-B9E6-D8BC4DA828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3315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F64BA8-E6F8-4671-82F8-6C35168F2487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rrowheads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6387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D235B1-4E40-43D9-93CA-0353A3488C43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552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418786BC-0BA8-46E7-8A7C-12D1849C5265}" type="slidenum">
              <a:rPr lang="hu-HU" sz="1200" b="1">
                <a:solidFill>
                  <a:schemeClr val="bg1"/>
                </a:solidFill>
                <a:latin typeface="Verdana" pitchFamily="34" charset="0"/>
              </a:rPr>
              <a:pPr algn="r" defTabSz="914400"/>
              <a:t>5</a:t>
            </a:fld>
            <a:endParaRPr lang="hu-HU" sz="1200" b="1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96913"/>
            <a:ext cx="0" cy="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 userDrawn="1"/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2045-2D30-4D57-91C0-2BADB5B320B4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45F-047D-43CD-BB1A-2E019685AE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78FA4-7641-4A92-AAA1-B819EF1DC30C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721B-34E6-4804-81CD-2ABA8C764E3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E96F4-8797-414E-9979-B10581498A6A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A7D4E-68A8-41B2-92A9-AC784E1454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 userDrawn="1"/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B5EDD-BA4C-4E15-8F91-491194D17131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DCFE5-3308-4801-AA21-BE8AFAF3AED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E07B7-8F12-4B27-8DE4-0BA2B582F679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E4447-45CC-41CD-9265-407CB605DBC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53F11-E7C5-4E63-9B47-F6998A93CEFA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6C852-C691-4BE0-9247-D0CA655F867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1BF2D-8D05-43BB-913A-6D9AB58F08C0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CC2E0-19F3-4B5F-A62B-6C588D5587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183FF-1626-4745-ABD0-384D2B0757DA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454CD-EEBE-48CE-8B7F-15FC7981D3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Mintacím szerkesztése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495800" y="3886200"/>
            <a:ext cx="4343400" cy="914400"/>
          </a:xfrm>
        </p:spPr>
        <p:txBody>
          <a:bodyPr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 smtClean="0"/>
              <a:t>Mintaszöveg szerkesztése</a:t>
            </a:r>
          </a:p>
          <a:p>
            <a:pPr lvl="1"/>
            <a:r>
              <a:rPr lang="en-US" dirty="0" smtClean="0"/>
              <a:t>Második szint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9E0201-744D-41D5-9DAB-CA3DC911EBB1}" type="datetimeFigureOut">
              <a:rPr lang="hu-HU"/>
              <a:pPr>
                <a:defRPr/>
              </a:pPr>
              <a:t>2015.08.18.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B0464B-BF0A-415B-9C5B-F7488A309B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3" r:id="rId2"/>
    <p:sldLayoutId id="2147483670" r:id="rId3"/>
    <p:sldLayoutId id="2147483664" r:id="rId4"/>
    <p:sldLayoutId id="2147483665" r:id="rId5"/>
    <p:sldLayoutId id="2147483671" r:id="rId6"/>
    <p:sldLayoutId id="2147483666" r:id="rId7"/>
    <p:sldLayoutId id="2147483667" r:id="rId8"/>
    <p:sldLayoutId id="2147483672" r:id="rId9"/>
    <p:sldLayoutId id="2147483668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 cap="all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 bwMode="auto">
          <a:xfrm>
            <a:off x="1258888" y="333375"/>
            <a:ext cx="7561262" cy="38877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2400" cap="none" smtClean="0">
                <a:solidFill>
                  <a:srgbClr val="FF9900"/>
                </a:solidFill>
                <a:latin typeface="Georgia" pitchFamily="18" charset="0"/>
                <a:cs typeface="Arial" charset="0"/>
              </a:rPr>
              <a:t>„A Tisza tó vízgazdálkodásának jelene és jövője”</a:t>
            </a:r>
            <a:br>
              <a:rPr lang="hu-HU" sz="2400" cap="none" smtClean="0">
                <a:solidFill>
                  <a:srgbClr val="FF9900"/>
                </a:solidFill>
                <a:latin typeface="Georgia" pitchFamily="18" charset="0"/>
                <a:cs typeface="Arial" charset="0"/>
              </a:rPr>
            </a:br>
            <a:r>
              <a:rPr lang="hu-HU" sz="2400" cap="none" smtClean="0">
                <a:latin typeface="Georgia" pitchFamily="18" charset="0"/>
                <a:cs typeface="Arial" charset="0"/>
              </a:rPr>
              <a:t/>
            </a:r>
            <a:br>
              <a:rPr lang="hu-HU" sz="2400" cap="none" smtClean="0">
                <a:latin typeface="Georgia" pitchFamily="18" charset="0"/>
                <a:cs typeface="Arial" charset="0"/>
              </a:rPr>
            </a:br>
            <a:r>
              <a:rPr lang="hu-HU" sz="2400" i="1" cap="none" smtClean="0">
                <a:latin typeface="Georgia" pitchFamily="18" charset="0"/>
                <a:cs typeface="Arial" charset="0"/>
              </a:rPr>
              <a:t>V</a:t>
            </a:r>
            <a:r>
              <a:rPr lang="hu-HU" sz="2400" i="1" cap="none" smtClean="0">
                <a:latin typeface="Arial" charset="0"/>
                <a:cs typeface="Arial" charset="0"/>
              </a:rPr>
              <a:t>Í</a:t>
            </a:r>
            <a:r>
              <a:rPr lang="hu-HU" sz="2400" i="1" cap="none" smtClean="0">
                <a:latin typeface="Georgia" pitchFamily="18" charset="0"/>
                <a:cs typeface="Arial" charset="0"/>
              </a:rPr>
              <a:t>ZGYŰJTŐ - GAZD</a:t>
            </a:r>
            <a:r>
              <a:rPr lang="hu-HU" sz="2400" i="1" cap="none" smtClean="0">
                <a:latin typeface="Arial" charset="0"/>
                <a:cs typeface="Arial" charset="0"/>
              </a:rPr>
              <a:t>Á</a:t>
            </a:r>
            <a:r>
              <a:rPr lang="hu-HU" sz="2400" i="1" cap="none" smtClean="0">
                <a:latin typeface="Georgia" pitchFamily="18" charset="0"/>
                <a:cs typeface="Arial" charset="0"/>
              </a:rPr>
              <a:t>LKOD</a:t>
            </a:r>
            <a:r>
              <a:rPr lang="hu-HU" sz="2400" i="1" cap="none" smtClean="0">
                <a:latin typeface="Arial" charset="0"/>
                <a:cs typeface="Arial" charset="0"/>
              </a:rPr>
              <a:t>Á</a:t>
            </a:r>
            <a:r>
              <a:rPr lang="hu-HU" sz="2400" i="1" cap="none" smtClean="0">
                <a:latin typeface="Georgia" pitchFamily="18" charset="0"/>
                <a:cs typeface="Arial" charset="0"/>
              </a:rPr>
              <a:t>SI TERV FEL</a:t>
            </a:r>
            <a:r>
              <a:rPr lang="hu-HU" sz="2400" i="1" cap="none" smtClean="0">
                <a:latin typeface="Arial" charset="0"/>
                <a:cs typeface="Arial" charset="0"/>
              </a:rPr>
              <a:t>Ü</a:t>
            </a:r>
            <a:r>
              <a:rPr lang="hu-HU" sz="2400" i="1" cap="none" smtClean="0">
                <a:latin typeface="Georgia" pitchFamily="18" charset="0"/>
                <a:cs typeface="Arial" charset="0"/>
              </a:rPr>
              <a:t>LVIZSG</a:t>
            </a:r>
            <a:r>
              <a:rPr lang="hu-HU" sz="2400" i="1" cap="none" smtClean="0">
                <a:latin typeface="Arial" charset="0"/>
                <a:cs typeface="Arial" charset="0"/>
              </a:rPr>
              <a:t>Á</a:t>
            </a:r>
            <a:r>
              <a:rPr lang="hu-HU" sz="2400" i="1" cap="none" smtClean="0">
                <a:latin typeface="Georgia" pitchFamily="18" charset="0"/>
                <a:cs typeface="Arial" charset="0"/>
              </a:rPr>
              <a:t>LATA </a:t>
            </a:r>
            <a:br>
              <a:rPr lang="hu-HU" sz="2400" i="1" cap="none" smtClean="0">
                <a:latin typeface="Georgia" pitchFamily="18" charset="0"/>
                <a:cs typeface="Arial" charset="0"/>
              </a:rPr>
            </a:br>
            <a:r>
              <a:rPr lang="hu-HU" sz="2400" i="1" cap="none" smtClean="0">
                <a:latin typeface="Georgia" pitchFamily="18" charset="0"/>
                <a:cs typeface="Arial" charset="0"/>
              </a:rPr>
              <a:t/>
            </a:r>
            <a:br>
              <a:rPr lang="hu-HU" sz="2400" i="1" cap="none" smtClean="0">
                <a:latin typeface="Georgia" pitchFamily="18" charset="0"/>
                <a:cs typeface="Arial" charset="0"/>
              </a:rPr>
            </a:br>
            <a:r>
              <a:rPr lang="hu-HU" sz="2400" i="1" cap="none" smtClean="0">
                <a:latin typeface="Georgia" pitchFamily="18" charset="0"/>
                <a:cs typeface="Arial" charset="0"/>
              </a:rPr>
              <a:t>SPECIÁLIS TERÜLETI FÓRUM</a:t>
            </a:r>
            <a:r>
              <a:rPr lang="hu-HU" sz="2400" cap="none" smtClean="0">
                <a:latin typeface="Georgia" pitchFamily="18" charset="0"/>
                <a:cs typeface="Arial" charset="0"/>
              </a:rPr>
              <a:t/>
            </a:r>
            <a:br>
              <a:rPr lang="hu-HU" sz="2400" cap="none" smtClean="0">
                <a:latin typeface="Georgia" pitchFamily="18" charset="0"/>
                <a:cs typeface="Arial" charset="0"/>
              </a:rPr>
            </a:br>
            <a:r>
              <a:rPr lang="hu-HU" sz="2400" cap="none" smtClean="0">
                <a:latin typeface="Georgia" pitchFamily="18" charset="0"/>
                <a:cs typeface="Arial" charset="0"/>
              </a:rPr>
              <a:t/>
            </a:r>
            <a:br>
              <a:rPr lang="hu-HU" sz="2400" cap="none" smtClean="0">
                <a:latin typeface="Georgia" pitchFamily="18" charset="0"/>
                <a:cs typeface="Arial" charset="0"/>
              </a:rPr>
            </a:br>
            <a:r>
              <a:rPr lang="hu-HU" sz="2400" cap="none" smtClean="0">
                <a:solidFill>
                  <a:srgbClr val="FF9900"/>
                </a:solidFill>
                <a:latin typeface="Georgia" pitchFamily="18" charset="0"/>
                <a:cs typeface="Arial" charset="0"/>
              </a:rPr>
              <a:t>A Tisza tó tervezett intézkedéseinek bemutatása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5270500"/>
            <a:ext cx="649287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ovf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5229225"/>
            <a:ext cx="65246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Kép 6" descr="http://www.kotivizig.hu/images/stories/kotivizig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5283200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071938" y="4291013"/>
            <a:ext cx="19859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1400" b="1">
                <a:solidFill>
                  <a:srgbClr val="FF9900"/>
                </a:solidFill>
              </a:rPr>
              <a:t>Előadó: Háfra Mátyás</a:t>
            </a: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             osztályvezető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5"/>
          <p:cNvSpPr>
            <a:spLocks noChangeArrowheads="1"/>
          </p:cNvSpPr>
          <p:nvPr/>
        </p:nvSpPr>
        <p:spPr bwMode="auto">
          <a:xfrm rot="10800000" flipV="1">
            <a:off x="250825" y="4360863"/>
            <a:ext cx="4575175" cy="581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A kotróhajó által eltávolított zagy a vízfelszínen úszó csővezetéken keresztül szigetekre kerül.</a:t>
            </a:r>
          </a:p>
        </p:txBody>
      </p:sp>
      <p:pic>
        <p:nvPicPr>
          <p:cNvPr id="6246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781300"/>
            <a:ext cx="450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9"/>
          <p:cNvSpPr txBox="1">
            <a:spLocks noChangeArrowheads="1"/>
          </p:cNvSpPr>
          <p:nvPr/>
        </p:nvSpPr>
        <p:spPr bwMode="auto">
          <a:xfrm>
            <a:off x="900113" y="66675"/>
            <a:ext cx="335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b="1">
                <a:solidFill>
                  <a:schemeClr val="bg1"/>
                </a:solidFill>
                <a:latin typeface="Georgia" pitchFamily="18" charset="0"/>
              </a:rPr>
              <a:t>Jó gyakorlatok bemutatása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33913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Text Box 8"/>
          <p:cNvSpPr txBox="1">
            <a:spLocks noChangeArrowheads="1"/>
          </p:cNvSpPr>
          <p:nvPr/>
        </p:nvSpPr>
        <p:spPr bwMode="auto">
          <a:xfrm>
            <a:off x="2411413" y="2924175"/>
            <a:ext cx="4014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Áramlás (holt terek) helyreállítása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539750" y="115888"/>
            <a:ext cx="2819400" cy="641350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u-HU" b="1">
                <a:solidFill>
                  <a:schemeClr val="bg1"/>
                </a:solidFill>
              </a:rPr>
              <a:t>ESSOX</a:t>
            </a:r>
            <a:r>
              <a:rPr lang="hu-HU">
                <a:solidFill>
                  <a:schemeClr val="bg1"/>
                </a:solidFill>
              </a:rPr>
              <a:t> úszókasza, csak vágásra használható</a:t>
            </a:r>
          </a:p>
        </p:txBody>
      </p:sp>
      <p:pic>
        <p:nvPicPr>
          <p:cNvPr id="66563" name="Picture 4" descr="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3588" y="0"/>
            <a:ext cx="45704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203575" y="2781300"/>
            <a:ext cx="5651500" cy="641350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u-HU" b="1">
                <a:solidFill>
                  <a:schemeClr val="bg1"/>
                </a:solidFill>
              </a:rPr>
              <a:t>TRUXOR 4700B</a:t>
            </a:r>
            <a:r>
              <a:rPr lang="hu-HU">
                <a:solidFill>
                  <a:schemeClr val="bg1"/>
                </a:solidFill>
              </a:rPr>
              <a:t> </a:t>
            </a:r>
          </a:p>
          <a:p>
            <a:pPr algn="ctr">
              <a:buFont typeface="Wingdings" pitchFamily="2" charset="2"/>
              <a:buNone/>
            </a:pPr>
            <a:r>
              <a:rPr lang="hu-HU">
                <a:solidFill>
                  <a:schemeClr val="bg1"/>
                </a:solidFill>
              </a:rPr>
              <a:t>többfunkciós gép (vágás, összegyűjtés, kotrás)</a:t>
            </a:r>
          </a:p>
        </p:txBody>
      </p:sp>
      <p:pic>
        <p:nvPicPr>
          <p:cNvPr id="66565" name="Picture 6" descr="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7" descr="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 Box 8"/>
          <p:cNvSpPr txBox="1">
            <a:spLocks noChangeArrowheads="1"/>
          </p:cNvSpPr>
          <p:nvPr/>
        </p:nvSpPr>
        <p:spPr bwMode="auto">
          <a:xfrm>
            <a:off x="3563938" y="5942013"/>
            <a:ext cx="5580062" cy="9159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u-HU" b="1">
                <a:solidFill>
                  <a:schemeClr val="bg1"/>
                </a:solidFill>
              </a:rPr>
              <a:t>HIDROT 4501</a:t>
            </a:r>
          </a:p>
          <a:p>
            <a:pPr algn="ctr">
              <a:buFont typeface="Wingdings" pitchFamily="2" charset="2"/>
              <a:buNone/>
            </a:pPr>
            <a:r>
              <a:rPr lang="hu-HU">
                <a:solidFill>
                  <a:schemeClr val="bg1"/>
                </a:solidFill>
              </a:rPr>
              <a:t>A növényt levágja, összegyűjti, majd szigeteken elhelyezi.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250825" y="2708275"/>
            <a:ext cx="4114800" cy="641350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u-HU">
                <a:solidFill>
                  <a:schemeClr val="bg1"/>
                </a:solidFill>
              </a:rPr>
              <a:t>A levágott növényzet összegyűjtése ACSM-re szerelt merülőfal elemekkel.</a:t>
            </a:r>
          </a:p>
        </p:txBody>
      </p:sp>
      <p:pic>
        <p:nvPicPr>
          <p:cNvPr id="68611" name="Picture 4" descr="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0" y="5949950"/>
            <a:ext cx="4500563" cy="915988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hu-HU">
                <a:solidFill>
                  <a:schemeClr val="bg1"/>
                </a:solidFill>
              </a:rPr>
              <a:t>Az összegyűjtött növényzet kiemelése, majd elhelyezése szigeteken </a:t>
            </a:r>
            <a:r>
              <a:rPr lang="hu-HU" b="1">
                <a:solidFill>
                  <a:schemeClr val="bg1"/>
                </a:solidFill>
              </a:rPr>
              <a:t>WEIMAR</a:t>
            </a:r>
            <a:r>
              <a:rPr lang="hu-HU">
                <a:solidFill>
                  <a:schemeClr val="bg1"/>
                </a:solidFill>
              </a:rPr>
              <a:t> polipmarkolóval.</a:t>
            </a:r>
          </a:p>
        </p:txBody>
      </p:sp>
      <p:pic>
        <p:nvPicPr>
          <p:cNvPr id="68613" name="Picture 6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5219700" y="2852738"/>
            <a:ext cx="3465513" cy="366712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hu-HU">
                <a:solidFill>
                  <a:schemeClr val="bg1"/>
                </a:solidFill>
              </a:rPr>
              <a:t>Kezelés utáni szabad vízfelület</a:t>
            </a:r>
          </a:p>
        </p:txBody>
      </p:sp>
      <p:pic>
        <p:nvPicPr>
          <p:cNvPr id="6861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429000"/>
            <a:ext cx="45720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9"/>
          <p:cNvSpPr txBox="1">
            <a:spLocks noChangeArrowheads="1"/>
          </p:cNvSpPr>
          <p:nvPr/>
        </p:nvSpPr>
        <p:spPr bwMode="auto">
          <a:xfrm>
            <a:off x="4716463" y="3500438"/>
            <a:ext cx="2355850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bg1"/>
                </a:solidFill>
                <a:latin typeface="Georgia" pitchFamily="18" charset="0"/>
              </a:rPr>
              <a:t>Feltöltött partszakasz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2437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00438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3040063" y="3136900"/>
            <a:ext cx="3287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Tisza-tó partvonal rögzítése</a:t>
            </a:r>
          </a:p>
        </p:txBody>
      </p:sp>
      <p:pic>
        <p:nvPicPr>
          <p:cNvPr id="7066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3" y="3500438"/>
            <a:ext cx="4643437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32363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0"/>
            <a:ext cx="4465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2700338" y="3284538"/>
            <a:ext cx="342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IX. Öblítő beeresztő műtárgy</a:t>
            </a:r>
          </a:p>
        </p:txBody>
      </p:sp>
      <p:pic>
        <p:nvPicPr>
          <p:cNvPr id="727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6338"/>
            <a:ext cx="49323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75025"/>
            <a:ext cx="4572000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357563"/>
            <a:ext cx="4572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4716463" y="2708275"/>
            <a:ext cx="3827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Hallépcső előkészítő földmunkái</a:t>
            </a:r>
          </a:p>
        </p:txBody>
      </p:sp>
      <p:pic>
        <p:nvPicPr>
          <p:cNvPr id="747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5720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32363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0"/>
            <a:ext cx="4211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44900"/>
            <a:ext cx="493236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Text Box 7"/>
          <p:cNvSpPr txBox="1">
            <a:spLocks noChangeArrowheads="1"/>
          </p:cNvSpPr>
          <p:nvPr/>
        </p:nvSpPr>
        <p:spPr bwMode="auto">
          <a:xfrm>
            <a:off x="3563938" y="3213100"/>
            <a:ext cx="2084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Réselt halátjárók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wrap="square" lIns="90000" tIns="46800" rIns="90000" bIns="4680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hu-HU" cap="none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0000" tIns="46800" rIns="90000" bIns="46800"/>
          <a:lstStyle/>
          <a:p>
            <a:pPr marL="341313" indent="-341313" defTabSz="457200" eaLnBrk="1" hangingPunct="1"/>
            <a:endParaRPr lang="hu-HU" smtClean="0">
              <a:latin typeface="Arial" charset="0"/>
              <a:cs typeface="Arial" charset="0"/>
            </a:endParaRPr>
          </a:p>
        </p:txBody>
      </p:sp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775" y="1412875"/>
            <a:ext cx="4419600" cy="14398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5270500"/>
            <a:ext cx="649287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10" descr="ovf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5229225"/>
            <a:ext cx="65246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Kép 6" descr="http://www.kotivizig.hu/images/stories/kotivizig_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5283200"/>
            <a:ext cx="542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4411663" cy="2968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Nagykuns</a:t>
            </a:r>
            <a:r>
              <a:rPr lang="hu-HU" sz="2000" cap="none" smtClean="0">
                <a:latin typeface="Arial" charset="0"/>
                <a:cs typeface="Arial" charset="0"/>
              </a:rPr>
              <a:t>á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gi tervez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si alegys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g</a:t>
            </a:r>
            <a:r>
              <a:rPr lang="hu-HU" cap="none" smtClean="0"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15362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384300" y="995363"/>
            <a:ext cx="1841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5364" name="Picture 5" descr="2_18 matyin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938" y="1250950"/>
            <a:ext cx="7056437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6588125" y="4724400"/>
            <a:ext cx="8715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66FF"/>
                </a:solidFill>
                <a:latin typeface="Georgia" pitchFamily="18" charset="0"/>
              </a:rPr>
              <a:t>(2-18)</a:t>
            </a:r>
          </a:p>
        </p:txBody>
      </p:sp>
      <p:pic>
        <p:nvPicPr>
          <p:cNvPr id="15366" name="Picture 7" descr="Vgy_alegyseg_kic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763" y="4416425"/>
            <a:ext cx="32559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duna_domb_ors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13" y="1366838"/>
            <a:ext cx="4065587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4411663" cy="2968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Kijel</a:t>
            </a:r>
            <a:r>
              <a:rPr lang="hu-HU" sz="2000" cap="none" smtClean="0">
                <a:latin typeface="Arial" charset="0"/>
                <a:cs typeface="Arial" charset="0"/>
              </a:rPr>
              <a:t>ö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lt v</a:t>
            </a:r>
            <a:r>
              <a:rPr lang="hu-HU" sz="2000" cap="none" smtClean="0">
                <a:latin typeface="Arial" charset="0"/>
                <a:cs typeface="Arial" charset="0"/>
              </a:rPr>
              <a:t>í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ztestek</a:t>
            </a:r>
            <a:r>
              <a:rPr lang="hu-HU" cap="none" smtClean="0"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17410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pic>
        <p:nvPicPr>
          <p:cNvPr id="17411" name="Picture 4" descr="tiszató_tel maty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4663" y="1763713"/>
            <a:ext cx="4859337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8"/>
          <p:cNvSpPr>
            <a:spLocks noChangeArrowheads="1"/>
          </p:cNvSpPr>
          <p:nvPr/>
        </p:nvSpPr>
        <p:spPr bwMode="auto">
          <a:xfrm>
            <a:off x="0" y="1355725"/>
            <a:ext cx="514826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hu-HU" sz="1400" b="1">
                <a:solidFill>
                  <a:srgbClr val="FF9900"/>
                </a:solidFill>
              </a:rPr>
              <a:t>Erősen módosított</a:t>
            </a:r>
            <a:r>
              <a:rPr lang="hu-HU" sz="1400">
                <a:solidFill>
                  <a:srgbClr val="FF9900"/>
                </a:solidFill>
              </a:rPr>
              <a:t>							Oka</a:t>
            </a:r>
          </a:p>
          <a:p>
            <a:pPr defTabSz="914400"/>
            <a:endParaRPr lang="hu-HU" sz="1400">
              <a:solidFill>
                <a:srgbClr val="FF9900"/>
              </a:solidFill>
            </a:endParaRPr>
          </a:p>
          <a:p>
            <a:pPr defTabSz="914400"/>
            <a:r>
              <a:rPr lang="hu-HU" sz="1400">
                <a:solidFill>
                  <a:srgbClr val="FF9900"/>
                </a:solidFill>
              </a:rPr>
              <a:t>	</a:t>
            </a: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Tisza </a:t>
            </a:r>
            <a:r>
              <a:rPr lang="hu-HU" sz="1400">
                <a:solidFill>
                  <a:srgbClr val="FF9900"/>
                </a:solidFill>
              </a:rPr>
              <a:t>			Vízenergia termelés, 	   </a:t>
            </a:r>
            <a:r>
              <a:rPr lang="hu-HU" sz="1400" i="1">
                <a:solidFill>
                  <a:srgbClr val="FF9900"/>
                </a:solidFill>
              </a:rPr>
              <a:t>Tiszabábolnától Kisköréig</a:t>
            </a:r>
            <a:r>
              <a:rPr lang="hu-HU"/>
              <a:t> </a:t>
            </a:r>
            <a:r>
              <a:rPr lang="hu-HU" sz="1400">
                <a:solidFill>
                  <a:srgbClr val="FF9900"/>
                </a:solidFill>
              </a:rPr>
              <a:t>	öntözővíz biztosítás,</a:t>
            </a:r>
            <a:r>
              <a:rPr lang="hu-HU" sz="1400"/>
              <a:t> </a:t>
            </a:r>
            <a:r>
              <a:rPr lang="hu-HU" sz="1400">
                <a:solidFill>
                  <a:srgbClr val="FF9900"/>
                </a:solidFill>
              </a:rPr>
              <a:t>	   			üdülés és rekreáció,</a:t>
            </a:r>
          </a:p>
          <a:p>
            <a:pPr defTabSz="914400"/>
            <a:r>
              <a:rPr lang="hu-HU" sz="1400">
                <a:solidFill>
                  <a:srgbClr val="FF9900"/>
                </a:solidFill>
              </a:rPr>
              <a:t>			árvízvédelem, 				duzzasztott folyó szakasz.</a:t>
            </a:r>
          </a:p>
          <a:p>
            <a:pPr defTabSz="914400"/>
            <a:r>
              <a:rPr lang="hu-HU" sz="1400">
                <a:solidFill>
                  <a:srgbClr val="FF9900"/>
                </a:solidFill>
              </a:rPr>
              <a:t>				</a:t>
            </a: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Abádszalóki-öböl</a:t>
            </a:r>
            <a:r>
              <a:rPr lang="hu-HU" sz="1400">
                <a:solidFill>
                  <a:srgbClr val="FF9900"/>
                </a:solidFill>
              </a:rPr>
              <a:t>		Üdülés és rekreáció, </a:t>
            </a: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Sarudi-medence</a:t>
            </a:r>
            <a:r>
              <a:rPr lang="hu-HU" sz="1400">
                <a:solidFill>
                  <a:srgbClr val="FF9900"/>
                </a:solidFill>
              </a:rPr>
              <a:t>		szabályozott partvonal,</a:t>
            </a:r>
            <a:r>
              <a:rPr lang="hu-HU"/>
              <a:t> </a:t>
            </a:r>
            <a:endParaRPr lang="hu-HU" sz="1400">
              <a:solidFill>
                <a:srgbClr val="FF9900"/>
              </a:solidFill>
            </a:endParaRP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Tiszavalki-medence</a:t>
            </a:r>
            <a:r>
              <a:rPr lang="hu-HU" sz="1400">
                <a:solidFill>
                  <a:srgbClr val="FF9900"/>
                </a:solidFill>
              </a:rPr>
              <a:t>		nem</a:t>
            </a:r>
            <a:r>
              <a:rPr lang="hu-HU" sz="1400"/>
              <a:t> </a:t>
            </a:r>
            <a:r>
              <a:rPr lang="hu-HU" sz="1400">
                <a:solidFill>
                  <a:srgbClr val="FF9900"/>
                </a:solidFill>
              </a:rPr>
              <a:t>megfelelő zónáció.</a:t>
            </a:r>
          </a:p>
          <a:p>
            <a:pPr defTabSz="914400"/>
            <a:r>
              <a:rPr lang="hu-HU" sz="1400" b="1">
                <a:solidFill>
                  <a:srgbClr val="FF9900"/>
                </a:solidFill>
              </a:rPr>
              <a:t>Poroszlói-medence</a:t>
            </a:r>
            <a:r>
              <a:rPr lang="hu-HU" sz="1400" b="1"/>
              <a:t> </a:t>
            </a:r>
            <a:r>
              <a:rPr lang="hu-HU"/>
              <a:t>		</a:t>
            </a:r>
            <a:r>
              <a:rPr lang="hu-HU" sz="1400">
                <a:solidFill>
                  <a:srgbClr val="FF9900"/>
                </a:solidFill>
              </a:rPr>
              <a:t>			</a:t>
            </a:r>
          </a:p>
          <a:p>
            <a:pPr defTabSz="914400"/>
            <a:r>
              <a:rPr lang="hu-HU" sz="1400">
                <a:solidFill>
                  <a:srgbClr val="FF9900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4411663" cy="2968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1800" cap="none" smtClean="0">
                <a:latin typeface="Georgia" pitchFamily="18" charset="0"/>
                <a:cs typeface="Arial" charset="0"/>
              </a:rPr>
              <a:t>Jelentős v</a:t>
            </a:r>
            <a:r>
              <a:rPr lang="hu-HU" sz="1800" cap="none" smtClean="0">
                <a:latin typeface="Arial" charset="0"/>
                <a:cs typeface="Arial" charset="0"/>
              </a:rPr>
              <a:t>í</a:t>
            </a:r>
            <a:r>
              <a:rPr lang="hu-HU" sz="1800" cap="none" smtClean="0">
                <a:latin typeface="Georgia" pitchFamily="18" charset="0"/>
                <a:cs typeface="Arial" charset="0"/>
              </a:rPr>
              <a:t>zgazd</a:t>
            </a:r>
            <a:r>
              <a:rPr lang="hu-HU" sz="1800" cap="none" smtClean="0">
                <a:latin typeface="Arial" charset="0"/>
                <a:cs typeface="Arial" charset="0"/>
              </a:rPr>
              <a:t>á</a:t>
            </a:r>
            <a:r>
              <a:rPr lang="hu-HU" sz="1800" cap="none" smtClean="0">
                <a:latin typeface="Georgia" pitchFamily="18" charset="0"/>
                <a:cs typeface="Arial" charset="0"/>
              </a:rPr>
              <a:t>lkod</a:t>
            </a:r>
            <a:r>
              <a:rPr lang="hu-HU" sz="1800" cap="none" smtClean="0">
                <a:latin typeface="Arial" charset="0"/>
                <a:cs typeface="Arial" charset="0"/>
              </a:rPr>
              <a:t>á</a:t>
            </a:r>
            <a:r>
              <a:rPr lang="hu-HU" sz="1800" cap="none" smtClean="0">
                <a:latin typeface="Georgia" pitchFamily="18" charset="0"/>
                <a:cs typeface="Arial" charset="0"/>
              </a:rPr>
              <a:t>si probl</a:t>
            </a:r>
            <a:r>
              <a:rPr lang="hu-HU" sz="1800" cap="none" smtClean="0">
                <a:latin typeface="Arial" charset="0"/>
                <a:cs typeface="Arial" charset="0"/>
              </a:rPr>
              <a:t>é</a:t>
            </a:r>
            <a:r>
              <a:rPr lang="hu-HU" sz="1800" cap="none" smtClean="0">
                <a:latin typeface="Georgia" pitchFamily="18" charset="0"/>
                <a:cs typeface="Arial" charset="0"/>
              </a:rPr>
              <a:t>m</a:t>
            </a:r>
            <a:r>
              <a:rPr lang="hu-HU" sz="1800" cap="none" smtClean="0">
                <a:latin typeface="Arial" charset="0"/>
                <a:cs typeface="Arial" charset="0"/>
              </a:rPr>
              <a:t>á</a:t>
            </a:r>
            <a:r>
              <a:rPr lang="hu-HU" sz="1800" cap="none" smtClean="0">
                <a:latin typeface="Georgia" pitchFamily="18" charset="0"/>
                <a:cs typeface="Arial" charset="0"/>
              </a:rPr>
              <a:t>k</a:t>
            </a:r>
            <a:r>
              <a:rPr lang="hu-HU" cap="none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600200" y="1268413"/>
            <a:ext cx="714851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0" y="1268413"/>
            <a:ext cx="9144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Tisza-tó vízszintszabályozásának kérdései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-vízügyi (</a:t>
            </a:r>
            <a:r>
              <a:rPr lang="hu-HU" sz="1400">
                <a:solidFill>
                  <a:schemeClr val="hlink"/>
                </a:solidFill>
                <a:latin typeface="Georgia" pitchFamily="18" charset="0"/>
              </a:rPr>
              <a:t>-funkció szerinti-</a:t>
            </a: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 a Nagykunság, Jászság és a Körös-völgy vízpótlása),	</a:t>
            </a:r>
            <a:r>
              <a:rPr lang="hu-HU" sz="2000">
                <a:solidFill>
                  <a:srgbClr val="FF9900"/>
                </a:solidFill>
              </a:rPr>
              <a:t>-</a:t>
            </a: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gazdasági (energia termelés)</a:t>
            </a:r>
            <a:r>
              <a:rPr lang="hu-HU"/>
              <a:t>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/>
              <a:t>	</a:t>
            </a: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-ökológiai,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-turisztikai,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-halászat,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 sz="2000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Szabályozottság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-a természetestől eltérő vízjárás /duzzasztás hatása/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-a partvédelem miatt nem megfelelő zónáció /kikötők, strandok 	  	mesterséges létesítményei/</a:t>
            </a:r>
            <a:endParaRPr lang="hu-HU" sz="2000">
              <a:solidFill>
                <a:srgbClr val="FF9900"/>
              </a:solidFill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 sz="2000">
              <a:solidFill>
                <a:srgbClr val="FF9900"/>
              </a:solidFill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Veszélyes anyagok problémái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(átadódó hatás a Tisza felvízi szakaszáról)</a:t>
            </a:r>
            <a:endParaRPr lang="hu-HU" sz="2000">
              <a:solidFill>
                <a:srgbClr val="FF9900"/>
              </a:solidFill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 sz="2000">
              <a:solidFill>
                <a:srgbClr val="FF9900"/>
              </a:solidFill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Tápanyag és szervesanyag problémák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2000">
                <a:solidFill>
                  <a:srgbClr val="FF9900"/>
                </a:solidFill>
                <a:latin typeface="Georgia" pitchFamily="18" charset="0"/>
              </a:rPr>
              <a:t>	(a szabad vízfelület csökkenése az eutrofizáció fokozódása)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6" name="Text Box 4"/>
          <p:cNvSpPr txBox="1">
            <a:spLocks noChangeArrowheads="1"/>
          </p:cNvSpPr>
          <p:nvPr/>
        </p:nvSpPr>
        <p:spPr bwMode="auto">
          <a:xfrm>
            <a:off x="755650" y="0"/>
            <a:ext cx="477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2400" b="1">
                <a:solidFill>
                  <a:schemeClr val="bg1"/>
                </a:solidFill>
                <a:latin typeface="Verdana" pitchFamily="34" charset="0"/>
              </a:rPr>
              <a:t>Intézkedések hierarchiája</a:t>
            </a:r>
            <a:r>
              <a:rPr lang="hu-HU" sz="2400" b="1">
                <a:latin typeface="Verdana" pitchFamily="34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79613" y="1557338"/>
            <a:ext cx="5730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algn="ctr" rotWithShape="0">
              <a:schemeClr val="tx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hu-HU" b="1">
                <a:latin typeface="Verdana" pitchFamily="34" charset="0"/>
              </a:rPr>
              <a:t>Egy-egy problémakör megoldását szolgáló </a:t>
            </a:r>
          </a:p>
          <a:p>
            <a:pPr algn="ctr" defTabSz="914400">
              <a:defRPr/>
            </a:pPr>
            <a:r>
              <a:rPr lang="hu-HU" b="1">
                <a:latin typeface="Verdana" pitchFamily="34" charset="0"/>
              </a:rPr>
              <a:t>intézkedési csomagok  (14 db)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87450" y="3357563"/>
            <a:ext cx="77755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hu-HU" b="1">
                <a:latin typeface="Verdana" pitchFamily="34" charset="0"/>
              </a:rPr>
              <a:t>Részintézkedések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47813" y="2420938"/>
            <a:ext cx="671512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hu-HU" b="1">
                <a:latin typeface="Verdana" pitchFamily="34" charset="0"/>
              </a:rPr>
              <a:t>Egy-egy ok megszüntetésére, korlátozására szolgáló intézkedési elemek  (78 db)</a:t>
            </a:r>
          </a:p>
        </p:txBody>
      </p:sp>
      <p:sp>
        <p:nvSpPr>
          <p:cNvPr id="54290" name="Text Box 7"/>
          <p:cNvSpPr txBox="1">
            <a:spLocks noChangeArrowheads="1"/>
          </p:cNvSpPr>
          <p:nvPr/>
        </p:nvSpPr>
        <p:spPr bwMode="auto">
          <a:xfrm>
            <a:off x="1116013" y="4005263"/>
            <a:ext cx="7920037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b="1">
                <a:latin typeface="Calibri" pitchFamily="34" charset="0"/>
              </a:rPr>
              <a:t>Alap		   				Kiegészítő					Speciális</a:t>
            </a:r>
          </a:p>
        </p:txBody>
      </p:sp>
      <p:sp>
        <p:nvSpPr>
          <p:cNvPr id="54291" name="Text Box 8"/>
          <p:cNvSpPr txBox="1">
            <a:spLocks noChangeArrowheads="1"/>
          </p:cNvSpPr>
          <p:nvPr/>
        </p:nvSpPr>
        <p:spPr bwMode="auto">
          <a:xfrm>
            <a:off x="2051050" y="4652963"/>
            <a:ext cx="4891088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Átfogó (nem szerkezeti) intézkedések</a:t>
            </a:r>
          </a:p>
          <a:p>
            <a:pPr lvl="1"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szabályozás</a:t>
            </a:r>
          </a:p>
          <a:p>
            <a:pPr lvl="1"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gazdasági ösztönzők</a:t>
            </a:r>
          </a:p>
          <a:p>
            <a:pPr lvl="1"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jó gyakorlatok</a:t>
            </a:r>
          </a:p>
          <a:p>
            <a:pPr lvl="1"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monitoring fejlesztés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Műszaki (szerkezeti) intézkedések (víztestenként)</a:t>
            </a:r>
          </a:p>
        </p:txBody>
      </p:sp>
      <p:sp>
        <p:nvSpPr>
          <p:cNvPr id="54292" name="Text Box 9"/>
          <p:cNvSpPr txBox="1">
            <a:spLocks noChangeArrowheads="1"/>
          </p:cNvSpPr>
          <p:nvPr/>
        </p:nvSpPr>
        <p:spPr bwMode="auto">
          <a:xfrm>
            <a:off x="1187450" y="4508500"/>
            <a:ext cx="852488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400">
                <a:latin typeface="Calibri" pitchFamily="34" charset="0"/>
              </a:rPr>
              <a:t>8. fejezet</a:t>
            </a:r>
          </a:p>
        </p:txBody>
      </p:sp>
      <p:sp>
        <p:nvSpPr>
          <p:cNvPr id="54293" name="Text Box 10"/>
          <p:cNvSpPr txBox="1">
            <a:spLocks noChangeArrowheads="1"/>
          </p:cNvSpPr>
          <p:nvPr/>
        </p:nvSpPr>
        <p:spPr bwMode="auto">
          <a:xfrm>
            <a:off x="6877050" y="4724400"/>
            <a:ext cx="206375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terhelés csökkentő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hatás mérséklő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állapot javító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Tx/>
              <a:buChar char="-"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 igény kezelő</a:t>
            </a:r>
          </a:p>
        </p:txBody>
      </p:sp>
      <p:grpSp>
        <p:nvGrpSpPr>
          <p:cNvPr id="54283" name="Group 11"/>
          <p:cNvGrpSpPr>
            <a:grpSpLocks/>
          </p:cNvGrpSpPr>
          <p:nvPr/>
        </p:nvGrpSpPr>
        <p:grpSpPr bwMode="auto">
          <a:xfrm>
            <a:off x="107950" y="4508500"/>
            <a:ext cx="1447800" cy="2209800"/>
            <a:chOff x="1872" y="960"/>
            <a:chExt cx="1008" cy="1872"/>
          </a:xfrm>
        </p:grpSpPr>
        <p:sp>
          <p:nvSpPr>
            <p:cNvPr id="54295" name="Rectangle 12"/>
            <p:cNvSpPr>
              <a:spLocks noChangeArrowheads="1"/>
            </p:cNvSpPr>
            <p:nvPr/>
          </p:nvSpPr>
          <p:spPr bwMode="auto">
            <a:xfrm>
              <a:off x="1872" y="1008"/>
              <a:ext cx="1008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bIns="10800" anchor="ctr">
              <a:spAutoFit/>
            </a:bodyPr>
            <a:lstStyle/>
            <a:p>
              <a:endParaRPr lang="hu-HU"/>
            </a:p>
          </p:txBody>
        </p:sp>
        <p:graphicFrame>
          <p:nvGraphicFramePr>
            <p:cNvPr id="54285" name="Object 13"/>
            <p:cNvGraphicFramePr>
              <a:graphicFrameLocks noChangeAspect="1"/>
            </p:cNvGraphicFramePr>
            <p:nvPr/>
          </p:nvGraphicFramePr>
          <p:xfrm>
            <a:off x="1920" y="960"/>
            <a:ext cx="870" cy="1872"/>
          </p:xfrm>
          <a:graphic>
            <a:graphicData uri="http://schemas.openxmlformats.org/presentationml/2006/ole">
              <p:oleObj spid="_x0000_s54285" name="Klip" r:id="rId4" imgW="1857600" imgH="3995640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116013" y="0"/>
            <a:ext cx="8027987" cy="1341438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sek, 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si csomagok, tervezett programok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0" y="1457325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b="1">
                <a:solidFill>
                  <a:srgbClr val="FF9900"/>
                </a:solidFill>
                <a:latin typeface="Georgia" pitchFamily="18" charset="0"/>
              </a:rPr>
              <a:t>Tápanyag és szervesanyag terhelés csökkentése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 b="1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1. </a:t>
            </a:r>
            <a:r>
              <a:rPr lang="hu-HU" i="1">
                <a:solidFill>
                  <a:srgbClr val="FF9900"/>
                </a:solidFill>
                <a:latin typeface="Georgia" pitchFamily="18" charset="0"/>
              </a:rPr>
              <a:t>Területi agrárintézkedések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Művelési mód és/vagy művelési ág váltás síkvidéken belvíz- és nitrát érzékeny 	területeken.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Belvízvisszatartás (belvíztározók, belvízelvezető csatornák 	átalakítása, 	üzemeltetése).</a:t>
            </a: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	Érintett víztestek:</a:t>
            </a: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	 (vízgyűjtő területen)</a:t>
            </a:r>
          </a:p>
          <a:p>
            <a:endParaRPr lang="hu-HU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2. </a:t>
            </a:r>
            <a:r>
              <a:rPr lang="hu-HU" i="1">
                <a:solidFill>
                  <a:srgbClr val="FF9900"/>
                </a:solidFill>
                <a:latin typeface="Georgia" pitchFamily="18" charset="0"/>
              </a:rPr>
              <a:t>Vízfolyások és állóvizek rehabilitációjának terhelés csökkentő hatása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Állóvízből az üledék egyszeri eltávolítása (vízminőség javító kotrással), belső 	tápanyag-terhelés csökkentése. 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Áramlási viszonyok javítása, vízpótlást, áramlást segítő létesítmények 	rekonstrukciója. Felesleges biomassza és laza üledék eltávolítása, lágyszárú 	növényzet gondozása, szelektív gyomírtás.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	Érintett víztestek: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	Tisza tó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042988" y="128588"/>
            <a:ext cx="8434387" cy="1068387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sek, 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si csomagok, tervezett programok</a:t>
            </a: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187450" y="981075"/>
            <a:ext cx="77057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0" y="1457325"/>
            <a:ext cx="9144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b="1">
                <a:solidFill>
                  <a:srgbClr val="FF9900"/>
                </a:solidFill>
                <a:latin typeface="Georgia" pitchFamily="18" charset="0"/>
              </a:rPr>
              <a:t>Tápanyag és szervesanyag terhelés csökkentése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3. </a:t>
            </a:r>
            <a:r>
              <a:rPr lang="hu-HU" i="1">
                <a:solidFill>
                  <a:srgbClr val="FF9900"/>
                </a:solidFill>
                <a:latin typeface="Georgia" pitchFamily="18" charset="0"/>
              </a:rPr>
              <a:t>Település eredetű szennyezések csökkentése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Hulladéklerakók rekultivációja a Tisza-tó régióban.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Calibri" pitchFamily="34" charset="0"/>
              </a:rPr>
              <a:t>	</a:t>
            </a:r>
            <a:r>
              <a:rPr lang="hu-HU">
                <a:solidFill>
                  <a:srgbClr val="FF9900"/>
                </a:solidFill>
                <a:latin typeface="Georgia" pitchFamily="18" charset="0"/>
              </a:rPr>
              <a:t>A Tisza-tó és környékére kiterjedő 31 lerakó szakszerű rekultiválása.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Szennyvíztisztítás megoldása a Szennyvíz Program szerint.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Belterületi csapadékvíz gazdálkodás.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rgbClr val="FF9900"/>
                </a:solidFill>
                <a:latin typeface="Georgia" pitchFamily="18" charset="0"/>
              </a:rPr>
              <a:t>	Jó halgazdálkodási/horgászati gyakorlat bevezetése. (Tisza tavi Kódex)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rgbClr val="FF9900"/>
              </a:solidFill>
              <a:latin typeface="Georgia" pitchFamily="18" charset="0"/>
            </a:endParaRPr>
          </a:p>
          <a:p>
            <a:r>
              <a:rPr lang="hu-HU" b="1">
                <a:solidFill>
                  <a:srgbClr val="FF9900"/>
                </a:solidFill>
                <a:latin typeface="Georgia" pitchFamily="18" charset="0"/>
              </a:rPr>
              <a:t>Vízfolyások és állóvizek szabályozottságának csökkentése</a:t>
            </a:r>
          </a:p>
          <a:p>
            <a:endParaRPr lang="hu-HU">
              <a:solidFill>
                <a:srgbClr val="FF9900"/>
              </a:solidFill>
              <a:latin typeface="Georgia" pitchFamily="18" charset="0"/>
            </a:endParaRP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4. </a:t>
            </a:r>
            <a:r>
              <a:rPr lang="hu-HU" i="1">
                <a:solidFill>
                  <a:srgbClr val="FF9900"/>
                </a:solidFill>
                <a:latin typeface="Georgia" pitchFamily="18" charset="0"/>
              </a:rPr>
              <a:t>Egyedi intézkedések</a:t>
            </a: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	Hosszmenti átjárhatóság biztosítása, hallépcső átalakítása, építése.</a:t>
            </a: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		Érintett víztestek:</a:t>
            </a:r>
          </a:p>
          <a:p>
            <a:r>
              <a:rPr lang="hu-HU">
                <a:solidFill>
                  <a:srgbClr val="FF9900"/>
                </a:solidFill>
                <a:latin typeface="Georgia" pitchFamily="18" charset="0"/>
              </a:rPr>
              <a:t>		Tisza Tiszabábolnától Kisköréig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rgbClr val="FF99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4411663" cy="2968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Megvalósított 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sek</a:t>
            </a:r>
            <a:r>
              <a:rPr lang="hu-HU" cap="none" smtClean="0"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sz="1600" b="1">
                <a:solidFill>
                  <a:srgbClr val="FF9900"/>
                </a:solidFill>
                <a:latin typeface="Georgia" pitchFamily="18" charset="0"/>
              </a:rPr>
              <a:t>Tisza</a:t>
            </a: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 </a:t>
            </a:r>
            <a:r>
              <a:rPr lang="hu-HU" sz="1600" i="1">
                <a:solidFill>
                  <a:srgbClr val="FF9900"/>
                </a:solidFill>
                <a:latin typeface="Georgia" pitchFamily="18" charset="0"/>
              </a:rPr>
              <a:t>Tiszabábolnától Kisköréig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-Duzzasztók üzemeltetése az alvízi szempontok, illetve a hosszirányú átjárhatóság 	figyelembevételével. (DU1)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-Hallépcső, megkerülő csatorna építése. (DU3)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-Mellékágak és hullámtéri holtágak vízpótlása. (VT4a)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 sz="1600">
              <a:solidFill>
                <a:srgbClr val="FF9900"/>
              </a:solidFill>
              <a:latin typeface="Georgia" pitchFamily="18" charset="0"/>
            </a:endParaRP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 b="1">
                <a:solidFill>
                  <a:srgbClr val="FF9900"/>
                </a:solidFill>
                <a:latin typeface="Georgia" pitchFamily="18" charset="0"/>
              </a:rPr>
              <a:t>Tisza tó</a:t>
            </a: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-A part rehabilitációja. (HM7)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-Üledék egyszeri eltávolítása állóvizekből. (HM8)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-Állóvizek medrének fenntartása ökológiai szempontok figyelembevételével. (HM10)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-Jó horgászati gyakorlat folytatása a tározóban. (VG3)  „Tisza tavi Kódex”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-Kikötők korszerűsítése a az ökológiai szempontok figyelembevételével. (KK1)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-A hajózás fenntartása az ökológiai szempontok figyelembevételével. (KK2)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-Fürdőhelyekkel kapcsolatos speciális intézkedések. (VT8)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-Károsodott víztől függő élőhelyek védelme és rehabilitációja érdekében tett az állóvíz 	vízpótlása, illetve vízszintszabályozás. (VT6)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-Állóvizek vízpótlása, illetve vízszint szabályozása ökológiai és vízminőségvédelmi céllal. (VT5)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-Szennyvíztisztítás megoldása a Szennyvíz Program szerint. (SZ1)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-Kommunális hulladéklerakók rekultivációja. (TE1)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-Belterületi csapadékvíz-gazdálkodás. ? (TE2)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166813" y="923925"/>
            <a:ext cx="7797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239838" y="779463"/>
            <a:ext cx="772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4411663" cy="29686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>
                <a:latin typeface="Georgia" pitchFamily="18" charset="0"/>
                <a:cs typeface="Arial" charset="0"/>
              </a:rPr>
              <a:t>További tervezett int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zked</a:t>
            </a:r>
            <a:r>
              <a:rPr lang="hu-HU" sz="2000" cap="none" smtClean="0">
                <a:latin typeface="Arial" charset="0"/>
                <a:cs typeface="Arial" charset="0"/>
              </a:rPr>
              <a:t>é</a:t>
            </a:r>
            <a:r>
              <a:rPr lang="hu-HU" sz="2000" cap="none" smtClean="0">
                <a:latin typeface="Georgia" pitchFamily="18" charset="0"/>
                <a:cs typeface="Arial" charset="0"/>
              </a:rPr>
              <a:t>sek</a:t>
            </a:r>
            <a:r>
              <a:rPr lang="hu-HU" cap="none" smtClean="0">
                <a:latin typeface="Georgia" pitchFamily="18" charset="0"/>
                <a:cs typeface="Arial" charset="0"/>
              </a:rPr>
              <a:t> 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 flipV="1">
            <a:off x="2268538" y="6394450"/>
            <a:ext cx="6119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latin typeface="Calibri" pitchFamily="34" charset="0"/>
            </a:endParaRP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-Mellékágak és hullámtéri holtágak vízpótlása. (VT4a)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-A part rehabilitációja. (HM7)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-Üledék egyszeri eltávolítása állóvizekből. (HM8)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-Állóvizek medrének fenntartása ökológiai szempontok figyelembevételével. (HM10)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-Jó horgászati gyakorlat folytatása a tározóban. (VG3) 	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-Kikötők korszerűsítése a az ökológiai szempontok figyelembevételével. (KK1)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-A hajózás fenntartása az ökológiai szempontok figyelembevételével. (KK2)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-Fürdőhelyekkel kapcsolatos speciális intézkedések. (VT8)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-Károsodott víztől függő élőhelyek védelme és rehabilitációja érdekében tett az állóvíz 	vízpótlása, illetve vízszintszabályozás. (VT6)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-Állóvizek vízpótlása, illetve vízszint szabályozása ökológiai és vízminőségvédelmi céllal. (VT5)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-Szennyvíztisztítás megoldása a Szennyvíz Program szerint. (SZ1)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</a:t>
            </a: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-Belterületi csapadékvíz-gazdálkodás. (TE2)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rgbClr val="FF9900"/>
                </a:solidFill>
                <a:latin typeface="Georgia" pitchFamily="18" charset="0"/>
              </a:rPr>
              <a:t>	</a:t>
            </a: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-Területi agrár intézkedési csomag. (IP1) (a vízgyűjtőn történő intézkedés –tápanyag, 	vízvisszatartás, művelési mód, vagy ág váltás…)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	-Vízfolyások mellett vízvédelmi puffersáv kialakítása, fenntartása. (HA2)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	-Állóvizek part menti sávjában a vízvédelmi puffersáv kialakítása, fenntartása (HA3)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	-Szűrőmezők kialakítása. (PT5)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	-További csatorna rákötések megvalósítása. (CS3)</a:t>
            </a:r>
          </a:p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hu-HU" sz="1600">
                <a:solidFill>
                  <a:schemeClr val="hlink"/>
                </a:solidFill>
                <a:latin typeface="Georgia" pitchFamily="18" charset="0"/>
              </a:rPr>
              <a:t>	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166813" y="923925"/>
            <a:ext cx="7797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239838" y="779463"/>
            <a:ext cx="772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Calibri" pitchFamily="34" charset="0"/>
              <a:buNone/>
            </a:pPr>
            <a:endParaRPr lang="hu-HU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632</Words>
  <Application>Microsoft Office PowerPoint</Application>
  <PresentationFormat>Diavetítés a képernyőre (4:3 oldalarány)</PresentationFormat>
  <Paragraphs>138</Paragraphs>
  <Slides>19</Slides>
  <Notes>19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Tervezősablon</vt:lpstr>
      </vt:variant>
      <vt:variant>
        <vt:i4>5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30" baseType="lpstr">
      <vt:lpstr>Arial</vt:lpstr>
      <vt:lpstr>Calibri</vt:lpstr>
      <vt:lpstr>Georgia</vt:lpstr>
      <vt:lpstr>Verdana</vt:lpstr>
      <vt:lpstr>Wingdings</vt:lpstr>
      <vt:lpstr>Office-téma</vt:lpstr>
      <vt:lpstr>Office-téma</vt:lpstr>
      <vt:lpstr>Office-téma</vt:lpstr>
      <vt:lpstr>Office-téma</vt:lpstr>
      <vt:lpstr>Office-téma</vt:lpstr>
      <vt:lpstr>Klip</vt:lpstr>
      <vt:lpstr>„A Tisza tó vízgazdálkodásának jelene és jövője”  VÍZGYŰJTŐ - GAZDÁLKODÁSI TERV FELÜLVIZSGÁLATA   SPECIÁLIS TERÜLETI FÓRUM  A Tisza tó tervezett intézkedéseinek bemutatása</vt:lpstr>
      <vt:lpstr>Nagykunsági tervezési alegység </vt:lpstr>
      <vt:lpstr>Kijelölt víztestek </vt:lpstr>
      <vt:lpstr>Jelentős vízgazdálkodási problémák </vt:lpstr>
      <vt:lpstr>5. dia</vt:lpstr>
      <vt:lpstr>Intézkedések, intézkedési csomagok, tervezett programok</vt:lpstr>
      <vt:lpstr>Intézkedések, intézkedési csomagok, tervezett programok</vt:lpstr>
      <vt:lpstr>Megvalósított intézkedések </vt:lpstr>
      <vt:lpstr>További tervezett intézkedések 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KÖSZÖNÖM  A FIGYELMET!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hafram</cp:lastModifiedBy>
  <cp:revision>66</cp:revision>
  <dcterms:created xsi:type="dcterms:W3CDTF">2014-03-03T11:13:53Z</dcterms:created>
  <dcterms:modified xsi:type="dcterms:W3CDTF">2015-08-18T14:16:26Z</dcterms:modified>
</cp:coreProperties>
</file>